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2" r:id="rId2"/>
  </p:sldIdLst>
  <p:sldSz cx="32404050" cy="39604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AEC"/>
    <a:srgbClr val="AD76CC"/>
    <a:srgbClr val="56296E"/>
    <a:srgbClr val="C59DDB"/>
    <a:srgbClr val="5C8AE6"/>
    <a:srgbClr val="66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4660"/>
  </p:normalViewPr>
  <p:slideViewPr>
    <p:cSldViewPr snapToGrid="0">
      <p:cViewPr varScale="1">
        <p:scale>
          <a:sx n="20" d="100"/>
          <a:sy n="20" d="100"/>
        </p:scale>
        <p:origin x="33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03B38-B074-4348-AC32-8BD5307827B7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66938" y="1143000"/>
            <a:ext cx="2524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E527F-21EC-4CE3-9611-8D7EE97169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5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1pPr>
    <a:lvl2pPr marL="181462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2pPr>
    <a:lvl3pPr marL="362925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3pPr>
    <a:lvl4pPr marL="5443880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4pPr>
    <a:lvl5pPr marL="7258507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5pPr>
    <a:lvl6pPr marL="907313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6pPr>
    <a:lvl7pPr marL="10887761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7pPr>
    <a:lvl8pPr marL="12702388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8pPr>
    <a:lvl9pPr marL="14517014" algn="l" defTabSz="3629254" rtl="0" eaLnBrk="1" latinLnBrk="1" hangingPunct="1">
      <a:defRPr sz="47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66938" y="1143000"/>
            <a:ext cx="2524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28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304" y="6481646"/>
            <a:ext cx="27543443" cy="13788390"/>
          </a:xfrm>
        </p:spPr>
        <p:txBody>
          <a:bodyPr anchor="b"/>
          <a:lstStyle>
            <a:lvl1pPr algn="ctr"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506" y="20801769"/>
            <a:ext cx="24303038" cy="9562026"/>
          </a:xfrm>
        </p:spPr>
        <p:txBody>
          <a:bodyPr/>
          <a:lstStyle>
            <a:lvl1pPr marL="0" indent="0" algn="ctr">
              <a:buNone/>
              <a:defRPr sz="8505"/>
            </a:lvl1pPr>
            <a:lvl2pPr marL="1620225" indent="0" algn="ctr">
              <a:buNone/>
              <a:defRPr sz="7088"/>
            </a:lvl2pPr>
            <a:lvl3pPr marL="3240451" indent="0" algn="ctr">
              <a:buNone/>
              <a:defRPr sz="6379"/>
            </a:lvl3pPr>
            <a:lvl4pPr marL="4860676" indent="0" algn="ctr">
              <a:buNone/>
              <a:defRPr sz="5670"/>
            </a:lvl4pPr>
            <a:lvl5pPr marL="6480901" indent="0" algn="ctr">
              <a:buNone/>
              <a:defRPr sz="5670"/>
            </a:lvl5pPr>
            <a:lvl6pPr marL="8101127" indent="0" algn="ctr">
              <a:buNone/>
              <a:defRPr sz="5670"/>
            </a:lvl6pPr>
            <a:lvl7pPr marL="9721352" indent="0" algn="ctr">
              <a:buNone/>
              <a:defRPr sz="5670"/>
            </a:lvl7pPr>
            <a:lvl8pPr marL="11341578" indent="0" algn="ctr">
              <a:buNone/>
              <a:defRPr sz="5670"/>
            </a:lvl8pPr>
            <a:lvl9pPr marL="12961803" indent="0" algn="ctr">
              <a:buNone/>
              <a:defRPr sz="567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43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9150" y="2108597"/>
            <a:ext cx="6987123" cy="335633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780" y="2108597"/>
            <a:ext cx="20556319" cy="335633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20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03" y="9873746"/>
            <a:ext cx="27948493" cy="16474556"/>
          </a:xfrm>
        </p:spPr>
        <p:txBody>
          <a:bodyPr anchor="b"/>
          <a:lstStyle>
            <a:lvl1pPr>
              <a:defRPr sz="21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903" y="26504157"/>
            <a:ext cx="27948493" cy="8663580"/>
          </a:xfrm>
        </p:spPr>
        <p:txBody>
          <a:bodyPr/>
          <a:lstStyle>
            <a:lvl1pPr marL="0" indent="0">
              <a:buNone/>
              <a:defRPr sz="8505">
                <a:solidFill>
                  <a:schemeClr val="tx1"/>
                </a:solidFill>
              </a:defRPr>
            </a:lvl1pPr>
            <a:lvl2pPr marL="1620225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2pPr>
            <a:lvl3pPr marL="3240451" indent="0">
              <a:buNone/>
              <a:defRPr sz="6379">
                <a:solidFill>
                  <a:schemeClr val="tx1">
                    <a:tint val="75000"/>
                  </a:schemeClr>
                </a:solidFill>
              </a:defRPr>
            </a:lvl3pPr>
            <a:lvl4pPr marL="4860676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4pPr>
            <a:lvl5pPr marL="6480901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5pPr>
            <a:lvl6pPr marL="8101127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6pPr>
            <a:lvl7pPr marL="9721352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7pPr>
            <a:lvl8pPr marL="11341578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8pPr>
            <a:lvl9pPr marL="12961803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19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779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4550" y="10542984"/>
            <a:ext cx="13771721" cy="2512897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108606"/>
            <a:ext cx="27948493" cy="7655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003" y="9708716"/>
            <a:ext cx="13708430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2003" y="14466808"/>
            <a:ext cx="13708430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4552" y="9708716"/>
            <a:ext cx="13775942" cy="4758092"/>
          </a:xfrm>
        </p:spPr>
        <p:txBody>
          <a:bodyPr anchor="b"/>
          <a:lstStyle>
            <a:lvl1pPr marL="0" indent="0">
              <a:buNone/>
              <a:defRPr sz="8505" b="1"/>
            </a:lvl1pPr>
            <a:lvl2pPr marL="1620225" indent="0">
              <a:buNone/>
              <a:defRPr sz="7088" b="1"/>
            </a:lvl2pPr>
            <a:lvl3pPr marL="3240451" indent="0">
              <a:buNone/>
              <a:defRPr sz="6379" b="1"/>
            </a:lvl3pPr>
            <a:lvl4pPr marL="4860676" indent="0">
              <a:buNone/>
              <a:defRPr sz="5670" b="1"/>
            </a:lvl4pPr>
            <a:lvl5pPr marL="6480901" indent="0">
              <a:buNone/>
              <a:defRPr sz="5670" b="1"/>
            </a:lvl5pPr>
            <a:lvl6pPr marL="8101127" indent="0">
              <a:buNone/>
              <a:defRPr sz="5670" b="1"/>
            </a:lvl6pPr>
            <a:lvl7pPr marL="9721352" indent="0">
              <a:buNone/>
              <a:defRPr sz="5670" b="1"/>
            </a:lvl7pPr>
            <a:lvl8pPr marL="11341578" indent="0">
              <a:buNone/>
              <a:defRPr sz="5670" b="1"/>
            </a:lvl8pPr>
            <a:lvl9pPr marL="12961803" indent="0">
              <a:buNone/>
              <a:defRPr sz="567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4552" y="14466808"/>
            <a:ext cx="13775942" cy="212784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27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8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5942" y="5702388"/>
            <a:ext cx="16404550" cy="28145184"/>
          </a:xfrm>
        </p:spPr>
        <p:txBody>
          <a:bodyPr/>
          <a:lstStyle>
            <a:lvl1pPr>
              <a:defRPr sz="11340"/>
            </a:lvl1pPr>
            <a:lvl2pPr>
              <a:defRPr sz="9923"/>
            </a:lvl2pPr>
            <a:lvl3pPr>
              <a:defRPr sz="8505"/>
            </a:lvl3pPr>
            <a:lvl4pPr>
              <a:defRPr sz="7088"/>
            </a:lvl4pPr>
            <a:lvl5pPr>
              <a:defRPr sz="7088"/>
            </a:lvl5pPr>
            <a:lvl6pPr>
              <a:defRPr sz="7088"/>
            </a:lvl6pPr>
            <a:lvl7pPr>
              <a:defRPr sz="7088"/>
            </a:lvl7pPr>
            <a:lvl8pPr>
              <a:defRPr sz="7088"/>
            </a:lvl8pPr>
            <a:lvl9pPr>
              <a:defRPr sz="708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5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999" y="2640330"/>
            <a:ext cx="10451150" cy="924115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5942" y="5702388"/>
            <a:ext cx="16404550" cy="28145184"/>
          </a:xfrm>
        </p:spPr>
        <p:txBody>
          <a:bodyPr anchor="t"/>
          <a:lstStyle>
            <a:lvl1pPr marL="0" indent="0">
              <a:buNone/>
              <a:defRPr sz="11340"/>
            </a:lvl1pPr>
            <a:lvl2pPr marL="1620225" indent="0">
              <a:buNone/>
              <a:defRPr sz="9923"/>
            </a:lvl2pPr>
            <a:lvl3pPr marL="3240451" indent="0">
              <a:buNone/>
              <a:defRPr sz="8505"/>
            </a:lvl3pPr>
            <a:lvl4pPr marL="4860676" indent="0">
              <a:buNone/>
              <a:defRPr sz="7088"/>
            </a:lvl4pPr>
            <a:lvl5pPr marL="6480901" indent="0">
              <a:buNone/>
              <a:defRPr sz="7088"/>
            </a:lvl5pPr>
            <a:lvl6pPr marL="8101127" indent="0">
              <a:buNone/>
              <a:defRPr sz="7088"/>
            </a:lvl6pPr>
            <a:lvl7pPr marL="9721352" indent="0">
              <a:buNone/>
              <a:defRPr sz="7088"/>
            </a:lvl7pPr>
            <a:lvl8pPr marL="11341578" indent="0">
              <a:buNone/>
              <a:defRPr sz="7088"/>
            </a:lvl8pPr>
            <a:lvl9pPr marL="12961803" indent="0">
              <a:buNone/>
              <a:defRPr sz="7088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999" y="11881485"/>
            <a:ext cx="10451150" cy="22011921"/>
          </a:xfrm>
        </p:spPr>
        <p:txBody>
          <a:bodyPr/>
          <a:lstStyle>
            <a:lvl1pPr marL="0" indent="0">
              <a:buNone/>
              <a:defRPr sz="5670"/>
            </a:lvl1pPr>
            <a:lvl2pPr marL="1620225" indent="0">
              <a:buNone/>
              <a:defRPr sz="4961"/>
            </a:lvl2pPr>
            <a:lvl3pPr marL="3240451" indent="0">
              <a:buNone/>
              <a:defRPr sz="4253"/>
            </a:lvl3pPr>
            <a:lvl4pPr marL="4860676" indent="0">
              <a:buNone/>
              <a:defRPr sz="3544"/>
            </a:lvl4pPr>
            <a:lvl5pPr marL="6480901" indent="0">
              <a:buNone/>
              <a:defRPr sz="3544"/>
            </a:lvl5pPr>
            <a:lvl6pPr marL="8101127" indent="0">
              <a:buNone/>
              <a:defRPr sz="3544"/>
            </a:lvl6pPr>
            <a:lvl7pPr marL="9721352" indent="0">
              <a:buNone/>
              <a:defRPr sz="3544"/>
            </a:lvl7pPr>
            <a:lvl8pPr marL="11341578" indent="0">
              <a:buNone/>
              <a:defRPr sz="3544"/>
            </a:lvl8pPr>
            <a:lvl9pPr marL="12961803" indent="0">
              <a:buNone/>
              <a:defRPr sz="354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75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779" y="2108606"/>
            <a:ext cx="27948493" cy="76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779" y="10542984"/>
            <a:ext cx="27948493" cy="2512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779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2EB0-9B6E-4302-A06C-B97ABEF9E878}" type="datetimeFigureOut">
              <a:rPr lang="ko-KR" altLang="en-US" smtClean="0"/>
              <a:t>2022-10-19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3842" y="36707930"/>
            <a:ext cx="10936367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5360" y="36707930"/>
            <a:ext cx="7290911" cy="21085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D40-F05D-487D-AA37-1553A0EC9F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82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40451" rtl="0" eaLnBrk="1" latinLnBrk="1" hangingPunct="1">
        <a:lnSpc>
          <a:spcPct val="90000"/>
        </a:lnSpc>
        <a:spcBef>
          <a:spcPct val="0"/>
        </a:spcBef>
        <a:buNone/>
        <a:defRPr sz="155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13" indent="-810113" algn="l" defTabSz="3240451" rtl="0" eaLnBrk="1" latinLnBrk="1" hangingPunct="1">
        <a:lnSpc>
          <a:spcPct val="90000"/>
        </a:lnSpc>
        <a:spcBef>
          <a:spcPts val="3544"/>
        </a:spcBef>
        <a:buFont typeface="Arial" panose="020B0604020202020204" pitchFamily="34" charset="0"/>
        <a:buChar char="•"/>
        <a:defRPr sz="9923" kern="1200">
          <a:solidFill>
            <a:schemeClr val="tx1"/>
          </a:solidFill>
          <a:latin typeface="+mn-lt"/>
          <a:ea typeface="+mn-ea"/>
          <a:cs typeface="+mn-cs"/>
        </a:defRPr>
      </a:lvl1pPr>
      <a:lvl2pPr marL="2430338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5" kern="1200">
          <a:solidFill>
            <a:schemeClr val="tx1"/>
          </a:solidFill>
          <a:latin typeface="+mn-lt"/>
          <a:ea typeface="+mn-ea"/>
          <a:cs typeface="+mn-cs"/>
        </a:defRPr>
      </a:lvl2pPr>
      <a:lvl3pPr marL="4050563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67078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7291014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911239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10531465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2151690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3771916" indent="-810113" algn="l" defTabSz="3240451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1pPr>
      <a:lvl2pPr marL="1620225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2pPr>
      <a:lvl3pPr marL="324045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3pPr>
      <a:lvl4pPr marL="4860676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4pPr>
      <a:lvl5pPr marL="6480901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5pPr>
      <a:lvl6pPr marL="8101127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6pPr>
      <a:lvl7pPr marL="9721352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7pPr>
      <a:lvl8pPr marL="11341578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8pPr>
      <a:lvl9pPr marL="12961803" algn="l" defTabSz="3240451" rtl="0" eaLnBrk="1" latinLnBrk="1" hangingPunct="1">
        <a:defRPr sz="63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0966" y="2778689"/>
            <a:ext cx="31166398" cy="2432476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610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6050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36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6050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38462102"/>
            <a:ext cx="32404049" cy="1142847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892315" y="5410330"/>
            <a:ext cx="26417577" cy="2602390"/>
            <a:chOff x="1961489" y="8416218"/>
            <a:chExt cx="28819175" cy="2838971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5" cy="1454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4033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4033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4033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4033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4033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4033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4033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4033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4033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8" y="10012891"/>
              <a:ext cx="28576856" cy="1242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3400" b="1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3400" b="1" i="1" spc="92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34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3400" i="1" spc="92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0169" y="40274"/>
            <a:ext cx="1693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820" tIns="41910" rIns="83820" bIns="419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50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0" y="223"/>
            <a:ext cx="32404049" cy="2965977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50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2484001" y="1652706"/>
            <a:ext cx="118018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5084083" y="8697801"/>
            <a:ext cx="6230289" cy="688137"/>
            <a:chOff x="-27702" y="10180257"/>
            <a:chExt cx="6796679" cy="750696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750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988298" y="14042452"/>
            <a:ext cx="6218761" cy="697952"/>
            <a:chOff x="-15126" y="19871914"/>
            <a:chExt cx="6784103" cy="76140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1"/>
              <a:ext cx="6748612" cy="75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3667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20625864" y="8503280"/>
            <a:ext cx="6218761" cy="772776"/>
            <a:chOff x="-15126" y="29457655"/>
            <a:chExt cx="6784103" cy="843029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20280211" y="34269837"/>
            <a:ext cx="6219313" cy="772776"/>
            <a:chOff x="-9280" y="33214924"/>
            <a:chExt cx="6784705" cy="843028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2" cy="843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16397791" y="9479218"/>
            <a:ext cx="15389702" cy="956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하드웨어의 각 부분의 탈부착과 수리 및 교체가 용이하도록 아두이노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3000" b="1" dirty="0">
                <a:ea typeface="한컴산뜻돋움" panose="02000000000000000000" pitchFamily="2" charset="-127"/>
              </a:rPr>
              <a:t>S/W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3000" b="1" dirty="0">
                <a:ea typeface="한컴산뜻돋움" panose="02000000000000000000" pitchFamily="2" charset="-127"/>
              </a:rPr>
              <a:t>H/W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미니 챔버는 아크릴로 제작했고 온습도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(CdS),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토양 유수분 센서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000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000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센서에서 측정된 데이터는 아두이노에 기록되고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 정보는 라즈베리파이에 설치한 파이썬 프로그램을 이용하여 데이터베이스화를 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예를 들어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설치된 파이썬에서는 습도와 온도를 저장한 후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두 관측값을 이용하여 불쾌지수를 계산할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팬을 작동시키는 </a:t>
            </a:r>
            <a:r>
              <a:rPr lang="en-US" altLang="ko-KR" sz="3000" b="1" dirty="0">
                <a:ea typeface="한컴산뜻돋움" panose="02000000000000000000" pitchFamily="2" charset="-127"/>
              </a:rPr>
              <a:t>ON-OFF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제어 명령과 조도 및 창문의 개폐를 조절하는 비례제어 명령은 아두이노로 전달되어 실제 기기가 작동할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  <a:p>
            <a:pPr lvl="1" algn="just">
              <a:lnSpc>
                <a:spcPct val="120000"/>
              </a:lnSpc>
              <a:defRPr/>
            </a:pPr>
            <a:r>
              <a:rPr lang="en-US" altLang="ko-KR" sz="3000" b="1" dirty="0">
                <a:ea typeface="한컴산뜻돋움" panose="02000000000000000000" pitchFamily="2" charset="-127"/>
              </a:rPr>
              <a:t> 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636252" y="10162362"/>
            <a:ext cx="15224009" cy="3355399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및 장치 운영을 위한 연구 장비는 찾아보기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그렇기 때문에 본 연구에서는 환경제어 농업 기술 구축과정에서 시설 제어 및 환경 조절을 수행할 수 있는 알고리즘의 연구를 위하여 연구용 미니 챔버를 개발하고자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23350551" y="38836340"/>
            <a:ext cx="132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2800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957086" y="19918540"/>
            <a:ext cx="6218761" cy="772776"/>
            <a:chOff x="-15126" y="29457655"/>
            <a:chExt cx="6784103" cy="84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2" cy="84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667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16202025" y="35546885"/>
            <a:ext cx="149507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photosynthetic characteristics of strawberries according to the leaf position, DAT, and the changes in leaf area. The results of this study</a:t>
            </a:r>
          </a:p>
          <a:p>
            <a:pPr lvl="1"/>
            <a:r>
              <a:rPr lang="en-US" altLang="ko-KR" sz="33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can be used as useful data for selecting the CO balance of strawberries for various environmental control technologies.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16397791" y="24858346"/>
            <a:ext cx="15688234" cy="402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ea typeface="한컴산뜻돋움" panose="02000000000000000000" pitchFamily="2" charset="-127"/>
              </a:rPr>
              <a:t>라즈베리파이는 저전력으로 운영되는 마이크로컴퓨터로 비용이 저렴하여 현장에 설치하기 유용한 컴퓨터이다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라즈베리파이에 </a:t>
            </a:r>
            <a:r>
              <a:rPr lang="en-US" altLang="ko-KR" sz="300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300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이런 형태의 설계는 미니챔버가 독립된 형태의 실험장비로 운영될 수 있게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스마트폰이나 패드 제품 등 모바일장비로 미니챔버에 접속하여 센서의 작동유무 체크 및 제어장치의 구동을 수행할 수 있다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웹 </a:t>
            </a:r>
            <a:r>
              <a:rPr lang="en-US" altLang="ko-KR" sz="3000" b="1" dirty="0">
                <a:ea typeface="한컴산뜻돋움" panose="02000000000000000000" pitchFamily="2" charset="-127"/>
              </a:rPr>
              <a:t>API</a:t>
            </a:r>
            <a:r>
              <a:rPr lang="ko-KR" altLang="en-US" sz="300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694349" y="16250484"/>
            <a:ext cx="15165912" cy="3153102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또한 폐쇄적인 설계로 인해 추가적인 센서 및 제어장치를 설피하여 실험하기가 불가능한 제품이 많다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3000" b="1" dirty="0">
                <a:ea typeface="한컴산뜻돋움" panose="02000000000000000000" pitchFamily="2" charset="-127"/>
              </a:rPr>
              <a:t>, </a:t>
            </a:r>
            <a:r>
              <a:rPr lang="ko-KR" altLang="en-US" sz="3000" b="1" dirty="0">
                <a:ea typeface="한컴산뜻돋움" panose="02000000000000000000" pitchFamily="2" charset="-127"/>
              </a:rPr>
              <a:t>새로운 장비 및 센서를 추가하여 실험할 수 있도록 오픈형 미니챔버를 구현하고자 한다</a:t>
            </a:r>
            <a:r>
              <a:rPr lang="en-US" altLang="ko-KR" sz="3000" b="1" dirty="0">
                <a:ea typeface="한컴산뜻돋움" panose="02000000000000000000" pitchFamily="2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미니챔버를 구현한 이후에는 이미지 분석을 통한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이용하여 생육단계를 구분하고 단계에 따른 알맞은 환경조절이 자동으로 될 수 있도록 소프트웨어를 구축하고자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19507200" y="970567"/>
            <a:ext cx="13492993" cy="11513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r>
              <a:rPr lang="en-US" altLang="ko-KR" sz="4400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</a:t>
            </a:r>
            <a:endParaRPr lang="ko-KR" altLang="en-US" sz="2000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2374396" y="432448"/>
            <a:ext cx="7123618" cy="1215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-1225398" y="210070"/>
            <a:ext cx="5017748" cy="2916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5097" y="38861735"/>
            <a:ext cx="236455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:PJ017048)</a:t>
            </a:r>
            <a:r>
              <a:rPr lang="ko-KR" altLang="en-US" sz="2300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2300" b="1" dirty="0">
                <a:solidFill>
                  <a:schemeClr val="bg1"/>
                </a:solidFill>
              </a:rPr>
              <a:t>(</a:t>
            </a:r>
            <a:r>
              <a:rPr lang="ko-KR" altLang="en-US" sz="2300" b="1" dirty="0">
                <a:solidFill>
                  <a:schemeClr val="bg1"/>
                </a:solidFill>
              </a:rPr>
              <a:t>과제번호</a:t>
            </a:r>
            <a:r>
              <a:rPr lang="en-US" altLang="ko-KR" sz="2300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2300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3B7-5853-492E-BA97-45A3E10B3C5F}"/>
              </a:ext>
            </a:extLst>
          </p:cNvPr>
          <p:cNvSpPr txBox="1"/>
          <p:nvPr/>
        </p:nvSpPr>
        <p:spPr>
          <a:xfrm>
            <a:off x="36553150" y="26419812"/>
            <a:ext cx="899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여기에 </a:t>
            </a:r>
            <a:r>
              <a:rPr lang="en-US" altLang="ko-KR" sz="3000" dirty="0"/>
              <a:t>Dash-Borad </a:t>
            </a:r>
            <a:r>
              <a:rPr lang="ko-KR" altLang="en-US" sz="3000" dirty="0"/>
              <a:t>넣을거임</a:t>
            </a:r>
            <a:r>
              <a:rPr lang="en-US" altLang="ko-KR" sz="3000" dirty="0"/>
              <a:t>~</a:t>
            </a:r>
            <a:r>
              <a:rPr lang="ko-KR" altLang="en-US" sz="3000" dirty="0"/>
              <a:t>ㅋ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16459032" y="28945983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571692" y="27196878"/>
            <a:ext cx="15019440" cy="3511926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탄산가스 농도는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조절하는 것을 목표로 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포장용수량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19763541" y="1027421"/>
            <a:ext cx="1229180" cy="9874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47B7393-DD5E-463C-8690-5F8061368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691" y="18556518"/>
            <a:ext cx="1790833" cy="13634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3074E-C929-4D4B-AF45-2480B906B3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6"/>
          <a:stretch/>
        </p:blipFill>
        <p:spPr>
          <a:xfrm>
            <a:off x="18361859" y="18600162"/>
            <a:ext cx="1382949" cy="14154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CE29AD7-37C0-4852-8DC3-C3A9DE0EE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3696" y="18620321"/>
            <a:ext cx="1138493" cy="1359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ED68FC-B33F-4257-95A3-838DBE90EA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59" y="20499232"/>
            <a:ext cx="1272758" cy="16734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284B57B-6C07-4A84-9A8D-38CECC4C62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1020" y="22573290"/>
            <a:ext cx="2404442" cy="19251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E54E00E-AF18-4733-BA84-B75817BCA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44808" y="20742797"/>
            <a:ext cx="1913407" cy="140066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4FD98B9-43CC-4E86-A0B7-7061C3756F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23759" y="22751570"/>
            <a:ext cx="2054811" cy="1477243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30528663" y="29009904"/>
            <a:ext cx="1238397" cy="4191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Ds3231 At24c32 Iic Rtc 모듈 시계 타이머 메모리 모듈 Beats 교체 Ds1307 I2c Rtc 보드 Arduino  - Buy Ds3231 At24c32,Ds3231 At24c32 Rtc 모듈,Ds3231 At24c32 Iic Rtc 시계 타이머  메모리 모듈 Product on">
            <a:extLst>
              <a:ext uri="{FF2B5EF4-FFF2-40B4-BE49-F238E27FC236}">
                <a16:creationId xmlns:a16="http://schemas.microsoft.com/office/drawing/2014/main" id="{87F287E1-4F72-47C4-AB82-D1F95211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345" y="20283330"/>
            <a:ext cx="1664652" cy="16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742311" y="29842420"/>
            <a:ext cx="887705" cy="332216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C18D334-2342-4F34-BBA9-C5CC243144A2}"/>
              </a:ext>
            </a:extLst>
          </p:cNvPr>
          <p:cNvSpPr txBox="1"/>
          <p:nvPr/>
        </p:nvSpPr>
        <p:spPr>
          <a:xfrm>
            <a:off x="18360843" y="21871434"/>
            <a:ext cx="977663" cy="37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시계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</a:rPr>
              <a:t>(RTC)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30554887" y="29488523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30626987" y="33206689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95216" y="19250130"/>
            <a:ext cx="5195107" cy="50724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9731B4-24B0-4AC9-932B-EAD54B2F222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588" t="8283" b="6849"/>
          <a:stretch/>
        </p:blipFill>
        <p:spPr>
          <a:xfrm rot="16200000">
            <a:off x="21633520" y="19602169"/>
            <a:ext cx="5049993" cy="43459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7105B3C-0AE1-41A9-BD8F-58C6654AE2D5}"/>
              </a:ext>
            </a:extLst>
          </p:cNvPr>
          <p:cNvSpPr txBox="1"/>
          <p:nvPr/>
        </p:nvSpPr>
        <p:spPr>
          <a:xfrm>
            <a:off x="26595216" y="18746689"/>
            <a:ext cx="1335825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미니 챔버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D2433-3626-4BD1-80AE-CD254A12DD2F}"/>
              </a:ext>
            </a:extLst>
          </p:cNvPr>
          <p:cNvSpPr txBox="1"/>
          <p:nvPr/>
        </p:nvSpPr>
        <p:spPr>
          <a:xfrm>
            <a:off x="21936677" y="18746689"/>
            <a:ext cx="2305231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아두이노 우노와 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09EB124D-5EF3-431D-BD90-87161CBF33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64017"/>
                  </p:ext>
                </p:extLst>
              </p:nvPr>
            </p:nvGraphicFramePr>
            <p:xfrm>
              <a:off x="1021799" y="21949178"/>
              <a:ext cx="14159919" cy="5077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600">
                      <a:extLst>
                        <a:ext uri="{9D8B030D-6E8A-4147-A177-3AD203B41FA5}">
                          <a16:colId xmlns:a16="http://schemas.microsoft.com/office/drawing/2014/main" val="3013033487"/>
                        </a:ext>
                      </a:extLst>
                    </a:gridCol>
                    <a:gridCol w="940840">
                      <a:extLst>
                        <a:ext uri="{9D8B030D-6E8A-4147-A177-3AD203B41FA5}">
                          <a16:colId xmlns:a16="http://schemas.microsoft.com/office/drawing/2014/main" val="973121364"/>
                        </a:ext>
                      </a:extLst>
                    </a:gridCol>
                    <a:gridCol w="3306641">
                      <a:extLst>
                        <a:ext uri="{9D8B030D-6E8A-4147-A177-3AD203B41FA5}">
                          <a16:colId xmlns:a16="http://schemas.microsoft.com/office/drawing/2014/main" val="1038124322"/>
                        </a:ext>
                      </a:extLst>
                    </a:gridCol>
                    <a:gridCol w="3711024">
                      <a:extLst>
                        <a:ext uri="{9D8B030D-6E8A-4147-A177-3AD203B41FA5}">
                          <a16:colId xmlns:a16="http://schemas.microsoft.com/office/drawing/2014/main" val="1226520073"/>
                        </a:ext>
                      </a:extLst>
                    </a:gridCol>
                    <a:gridCol w="3512064">
                      <a:extLst>
                        <a:ext uri="{9D8B030D-6E8A-4147-A177-3AD203B41FA5}">
                          <a16:colId xmlns:a16="http://schemas.microsoft.com/office/drawing/2014/main" val="819248521"/>
                        </a:ext>
                      </a:extLst>
                    </a:gridCol>
                    <a:gridCol w="1214750">
                      <a:extLst>
                        <a:ext uri="{9D8B030D-6E8A-4147-A177-3AD203B41FA5}">
                          <a16:colId xmlns:a16="http://schemas.microsoft.com/office/drawing/2014/main" val="3889972752"/>
                        </a:ext>
                      </a:extLst>
                    </a:gridCol>
                  </a:tblGrid>
                  <a:tr h="478875">
                    <a:tc grid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토마토 생육단계별 환경장치 조절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147654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생육단계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이산화탄소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상대습도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급수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광량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462516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발아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28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농도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700ppm 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600~800ppm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450~600ppm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날은 탄산가스 시비하지 않음</a:t>
                          </a: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상대 습도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60~80%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낮게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높게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조절 장치 작동 하지 않음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0" marR="0" lvl="0" indent="0" algn="ctr" defTabSz="3240451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기간별로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2000~6000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/ ha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의 물 필요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장마 이후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함수율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높게 관리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338504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육묘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23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408025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25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951788"/>
                      </a:ext>
                    </a:extLst>
                  </a:tr>
                  <a:tr h="47887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밤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17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562680"/>
                      </a:ext>
                    </a:extLst>
                  </a:tr>
                  <a:tr h="596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개화기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24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95493"/>
                      </a:ext>
                    </a:extLst>
                  </a:tr>
                  <a:tr h="8732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2~4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주 전 관개 중단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3096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표 70">
                <a:extLst>
                  <a:ext uri="{FF2B5EF4-FFF2-40B4-BE49-F238E27FC236}">
                    <a16:creationId xmlns:a16="http://schemas.microsoft.com/office/drawing/2014/main" id="{09EB124D-5EF3-431D-BD90-87161CBF33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964017"/>
                  </p:ext>
                </p:extLst>
              </p:nvPr>
            </p:nvGraphicFramePr>
            <p:xfrm>
              <a:off x="1021799" y="21949178"/>
              <a:ext cx="14159919" cy="5077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4600">
                      <a:extLst>
                        <a:ext uri="{9D8B030D-6E8A-4147-A177-3AD203B41FA5}">
                          <a16:colId xmlns:a16="http://schemas.microsoft.com/office/drawing/2014/main" val="3013033487"/>
                        </a:ext>
                      </a:extLst>
                    </a:gridCol>
                    <a:gridCol w="940840">
                      <a:extLst>
                        <a:ext uri="{9D8B030D-6E8A-4147-A177-3AD203B41FA5}">
                          <a16:colId xmlns:a16="http://schemas.microsoft.com/office/drawing/2014/main" val="973121364"/>
                        </a:ext>
                      </a:extLst>
                    </a:gridCol>
                    <a:gridCol w="3306641">
                      <a:extLst>
                        <a:ext uri="{9D8B030D-6E8A-4147-A177-3AD203B41FA5}">
                          <a16:colId xmlns:a16="http://schemas.microsoft.com/office/drawing/2014/main" val="1038124322"/>
                        </a:ext>
                      </a:extLst>
                    </a:gridCol>
                    <a:gridCol w="3711024">
                      <a:extLst>
                        <a:ext uri="{9D8B030D-6E8A-4147-A177-3AD203B41FA5}">
                          <a16:colId xmlns:a16="http://schemas.microsoft.com/office/drawing/2014/main" val="1226520073"/>
                        </a:ext>
                      </a:extLst>
                    </a:gridCol>
                    <a:gridCol w="3512064">
                      <a:extLst>
                        <a:ext uri="{9D8B030D-6E8A-4147-A177-3AD203B41FA5}">
                          <a16:colId xmlns:a16="http://schemas.microsoft.com/office/drawing/2014/main" val="819248521"/>
                        </a:ext>
                      </a:extLst>
                    </a:gridCol>
                    <a:gridCol w="1214750">
                      <a:extLst>
                        <a:ext uri="{9D8B030D-6E8A-4147-A177-3AD203B41FA5}">
                          <a16:colId xmlns:a16="http://schemas.microsoft.com/office/drawing/2014/main" val="3889972752"/>
                        </a:ext>
                      </a:extLst>
                    </a:gridCol>
                  </a:tblGrid>
                  <a:tr h="518160">
                    <a:tc grid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토마토 생육단계별 환경장치 조절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14765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생육단계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이산화탄소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상대습도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급수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광량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4625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발아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28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농도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700ppm 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600~800ppm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450~600ppm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날은 탄산가스 시비하지 않음</a:t>
                          </a:r>
                        </a:p>
                      </a:txBody>
                      <a:tcPr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온실 내 목표 상대 습도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60~80%</a:t>
                          </a: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맑은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낮게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흐린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높게 유지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· </a:t>
                          </a:r>
                          <a:r>
                            <a:rPr lang="ko-KR" altLang="en-US" sz="2800" dirty="0" err="1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비오는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날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: 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습도 조절 장치 작동 하지 않음</a:t>
                          </a:r>
                          <a:endParaRPr lang="en-US" altLang="ko-KR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9"/>
                          <a:stretch>
                            <a:fillRect l="-268458" t="-56948" r="-35182" b="-4145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 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033850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육묘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23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40802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낮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25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95178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생육 밤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17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562680"/>
                      </a:ext>
                    </a:extLst>
                  </a:tr>
                  <a:tr h="596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개화기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24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95493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27</a:t>
                          </a:r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수확 </a:t>
                          </a:r>
                          <a:r>
                            <a:rPr lang="en-US" altLang="ko-KR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2~4</a:t>
                          </a:r>
                          <a:r>
                            <a:rPr lang="ko-KR" altLang="en-US" sz="2800" dirty="0">
                              <a:latin typeface="한컴산뜻돋움" panose="02000000000000000000" pitchFamily="2" charset="-127"/>
                              <a:ea typeface="한컴산뜻돋움" panose="02000000000000000000" pitchFamily="2" charset="-127"/>
                            </a:rPr>
                            <a:t>주 전 관개 중단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한컴산뜻돋움" panose="02000000000000000000" pitchFamily="2" charset="-127"/>
                            <a:ea typeface="한컴산뜻돋움" panose="020000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3096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680966" y="20565197"/>
            <a:ext cx="14950702" cy="1861968"/>
          </a:xfrm>
          <a:prstGeom prst="rect">
            <a:avLst/>
          </a:prstGeom>
        </p:spPr>
        <p:txBody>
          <a:bodyPr vert="horz" lIns="83820" tIns="41910" rIns="83820" bIns="41910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맞는 시나리오를 작성하고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  <a:p>
            <a:pPr algn="just" latinLnBrk="0">
              <a:lnSpc>
                <a:spcPct val="120000"/>
              </a:lnSpc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18EFCB0-F63D-48C5-8A73-8CF336C539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5" y="30814524"/>
            <a:ext cx="14306737" cy="70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5801</TotalTime>
  <Words>964</Words>
  <Application>Microsoft Office PowerPoint</Application>
  <PresentationFormat>사용자 지정</PresentationFormat>
  <Paragraphs>71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Arial Unicode MS</vt:lpstr>
      <vt:lpstr>맑은 고딕</vt:lpstr>
      <vt:lpstr>한컴산뜻돋움</vt:lpstr>
      <vt:lpstr>함초롬돋움</vt:lpstr>
      <vt:lpstr>Arial</vt:lpstr>
      <vt:lpstr>Calibri</vt:lpstr>
      <vt:lpstr>Calibri Light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Strawberry Photosynthetic Characteristics  according to Leaf Position and Days After Planting</dc:title>
  <dc:creator>최 수영</dc:creator>
  <cp:lastModifiedBy>user</cp:lastModifiedBy>
  <cp:revision>93</cp:revision>
  <dcterms:created xsi:type="dcterms:W3CDTF">2022-08-31T03:06:53Z</dcterms:created>
  <dcterms:modified xsi:type="dcterms:W3CDTF">2022-10-19T11:10:39Z</dcterms:modified>
</cp:coreProperties>
</file>